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7"/>
  </p:notesMasterIdLst>
  <p:sldIdLst>
    <p:sldId id="261" r:id="rId2"/>
    <p:sldId id="275" r:id="rId3"/>
    <p:sldId id="265" r:id="rId4"/>
    <p:sldId id="256" r:id="rId5"/>
    <p:sldId id="277" r:id="rId6"/>
    <p:sldId id="276" r:id="rId7"/>
    <p:sldId id="278" r:id="rId8"/>
    <p:sldId id="281" r:id="rId9"/>
    <p:sldId id="282" r:id="rId10"/>
    <p:sldId id="283" r:id="rId11"/>
    <p:sldId id="284" r:id="rId12"/>
    <p:sldId id="285" r:id="rId13"/>
    <p:sldId id="288" r:id="rId14"/>
    <p:sldId id="286" r:id="rId15"/>
    <p:sldId id="280" r:id="rId16"/>
    <p:sldId id="292" r:id="rId17"/>
    <p:sldId id="294" r:id="rId18"/>
    <p:sldId id="293" r:id="rId19"/>
    <p:sldId id="291" r:id="rId20"/>
    <p:sldId id="295" r:id="rId21"/>
    <p:sldId id="287" r:id="rId22"/>
    <p:sldId id="296" r:id="rId23"/>
    <p:sldId id="289" r:id="rId24"/>
    <p:sldId id="290" r:id="rId25"/>
    <p:sldId id="299" r:id="rId26"/>
    <p:sldId id="298" r:id="rId27"/>
    <p:sldId id="300" r:id="rId28"/>
    <p:sldId id="297" r:id="rId29"/>
    <p:sldId id="301" r:id="rId30"/>
    <p:sldId id="302" r:id="rId31"/>
    <p:sldId id="315" r:id="rId32"/>
    <p:sldId id="303" r:id="rId33"/>
    <p:sldId id="304" r:id="rId34"/>
    <p:sldId id="316" r:id="rId35"/>
    <p:sldId id="317" r:id="rId36"/>
    <p:sldId id="305" r:id="rId37"/>
    <p:sldId id="306" r:id="rId38"/>
    <p:sldId id="307" r:id="rId39"/>
    <p:sldId id="314" r:id="rId40"/>
    <p:sldId id="312" r:id="rId41"/>
    <p:sldId id="313" r:id="rId42"/>
    <p:sldId id="310" r:id="rId43"/>
    <p:sldId id="308" r:id="rId44"/>
    <p:sldId id="273" r:id="rId45"/>
    <p:sldId id="311" r:id="rId46"/>
  </p:sldIdLst>
  <p:sldSz cx="9144000" cy="5143500" type="screen16x9"/>
  <p:notesSz cx="6858000" cy="9144000"/>
  <p:embeddedFontLst>
    <p:embeddedFont>
      <p:font typeface="Glass Antiqua" panose="02000506000000020004" pitchFamily="2" charset="0"/>
      <p:regular r:id="rId48"/>
    </p:embeddedFont>
    <p:embeddedFont>
      <p:font typeface="Montserrat ExtraLight" panose="00000300000000000000" pitchFamily="2" charset="0"/>
      <p:regular r:id="rId49"/>
      <p:italic r:id="rId50"/>
    </p:embeddedFont>
    <p:embeddedFont>
      <p:font typeface="Montserrat Light" panose="00000400000000000000" pitchFamily="2" charset="0"/>
      <p:regular r:id="rId51"/>
      <p:bold r:id="rId52"/>
      <p:italic r:id="rId53"/>
      <p:boldItalic r:id="rId54"/>
    </p:embeddedFont>
    <p:embeddedFont>
      <p:font typeface="Poppins" panose="020B0604020202020204" charset="0"/>
      <p:regular r:id="rId55"/>
      <p:bold r:id="rId56"/>
      <p:italic r:id="rId57"/>
      <p:boldItalic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68" autoAdjust="0"/>
  </p:normalViewPr>
  <p:slideViewPr>
    <p:cSldViewPr snapToGrid="0">
      <p:cViewPr varScale="1">
        <p:scale>
          <a:sx n="93" d="100"/>
          <a:sy n="93" d="100"/>
        </p:scale>
        <p:origin x="624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d43f7fc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dd43f7fc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Download slides if necessary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49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0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960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Sounds negative, but the word with most impact. </a:t>
            </a:r>
          </a:p>
        </p:txBody>
      </p:sp>
    </p:spTree>
    <p:extLst>
      <p:ext uri="{BB962C8B-B14F-4D97-AF65-F5344CB8AC3E}">
        <p14:creationId xmlns:p14="http://schemas.microsoft.com/office/powerpoint/2010/main" val="4773054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2626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made fun of WordPress in my PHP 7 session, because they still support PHP 5.2 too, but on the other hand, they focus on end users.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is a huge market for WordPress hosting for non-technical people.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4898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absolutely horrible.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- No autoloaders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/>
              <a:t>Dozens of </a:t>
            </a:r>
            <a:r>
              <a:rPr lang="en-US" dirty="0" err="1"/>
              <a:t>polyfills</a:t>
            </a:r>
            <a:r>
              <a:rPr lang="en-US" dirty="0"/>
              <a:t>.</a:t>
            </a:r>
          </a:p>
          <a:p>
            <a:pPr marL="171450" lvl="0" indent="-171450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5861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Nightmare for developers. One of the most used pieces of code, PHP developers make fun of this.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23384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Even your cat can fill this.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4002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818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5065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0097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dd43f7fc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dd43f7fc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3214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 months rent in Munich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20 billion burgers</a:t>
            </a:r>
          </a:p>
        </p:txBody>
      </p:sp>
    </p:spTree>
    <p:extLst>
      <p:ext uri="{BB962C8B-B14F-4D97-AF65-F5344CB8AC3E}">
        <p14:creationId xmlns:p14="http://schemas.microsoft.com/office/powerpoint/2010/main" val="26651834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4699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dd43f7fc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dd43f7fc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Swiss computer scientist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Several programming languages, incl Pascal.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Niklaus </a:t>
            </a:r>
            <a:r>
              <a:rPr lang="en-US" dirty="0" err="1"/>
              <a:t>Veert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56213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Doesn’t matter it makes him unpopular.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46229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have this model figured out quite well.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67668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06358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17851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This is a massive project with hundreds of contributors, and is designed to run on millions of devices.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1126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ea5d717b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ea5d717b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Came to Europe 2 months ago.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Hiking, Ferry, Hitchhiking, Train, Buses, lots of buses, Flights, etc. So please don’t check emails during the event. </a:t>
            </a:r>
            <a:endParaRPr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Contributors and users can evaluate themselves. Interesting read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234749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448555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6647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Symfony</a:t>
            </a:r>
            <a:r>
              <a:rPr lang="en-US" dirty="0"/>
              <a:t> pull requests are pretty good, with good discussions.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76795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https://github.com/symfony/symfony/pull/28434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691891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Symfony</a:t>
            </a:r>
            <a:r>
              <a:rPr lang="en-US" dirty="0"/>
              <a:t> pull requests are pretty good, with good discussions.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39590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Saying No doesn’t mean you lose functionality. What you need is maintainable code, properly separated, each with their own responsibilities.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97122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dd43f7fcf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dd43f7fcf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6382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Clean Code by </a:t>
            </a:r>
            <a:r>
              <a:rPr lang="en-US" dirty="0" err="1"/>
              <a:t>Rober</a:t>
            </a:r>
            <a:r>
              <a:rPr lang="en-US" dirty="0"/>
              <a:t> C Martin.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Paul M Jones “Modernizing Legacy applications”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580842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Dramatic pause.</a:t>
            </a:r>
          </a:p>
        </p:txBody>
      </p:sp>
    </p:spTree>
    <p:extLst>
      <p:ext uri="{BB962C8B-B14F-4D97-AF65-F5344CB8AC3E}">
        <p14:creationId xmlns:p14="http://schemas.microsoft.com/office/powerpoint/2010/main" val="2637272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AutoNum type="arabicPeriod"/>
            </a:pPr>
            <a:r>
              <a:rPr lang="en-US" dirty="0"/>
              <a:t>So… One of the reviews of that presentation was that my English dialect was hard to follow.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en-US" dirty="0"/>
              <a:t>For this time, I have added English subtitles for the presentation. 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en-US" dirty="0"/>
              <a:t>Just look at the bottom of the screen.</a:t>
            </a:r>
          </a:p>
          <a:p>
            <a:pPr lvl="0">
              <a:spcBef>
                <a:spcPts val="0"/>
              </a:spcBef>
              <a:buAutoNum type="arabicPeriod"/>
            </a:pPr>
            <a:r>
              <a:rPr lang="en-US" dirty="0"/>
              <a:t>No, I’m just joking. I’m not natively English, and if you have any questions, please raise your hand.</a:t>
            </a:r>
            <a:endParaRPr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Saying No doesn’t mean you lose functionality. What you need is maintainable code, properly separated, each with their own responsibilities.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29894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Saying No doesn’t mean you lose functionality. What you need is maintainable code, properly separated, each with their own responsibilities.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9837806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dd43f7fcf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dd43f7fcf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42766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1485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e07ca2279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3e07ca2279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 will be working on PHP 7.3 compatibility fixes. </a:t>
            </a:r>
            <a:endParaRPr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d43f7fc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dd43f7fc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6036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 word with most impact in any language. Sounds negative, but it is absolutely necessary have ready, and be brave to say whenever necessary.</a:t>
            </a:r>
          </a:p>
        </p:txBody>
      </p:sp>
    </p:spTree>
    <p:extLst>
      <p:ext uri="{BB962C8B-B14F-4D97-AF65-F5344CB8AC3E}">
        <p14:creationId xmlns:p14="http://schemas.microsoft.com/office/powerpoint/2010/main" val="2474571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Sounds negative, but the word with most impact. </a:t>
            </a:r>
          </a:p>
        </p:txBody>
      </p:sp>
    </p:spTree>
    <p:extLst>
      <p:ext uri="{BB962C8B-B14F-4D97-AF65-F5344CB8AC3E}">
        <p14:creationId xmlns:p14="http://schemas.microsoft.com/office/powerpoint/2010/main" val="3166200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are many more I skipped. We wanted to make the servers automatically expandable, embedding reviews, Google rich text markup, </a:t>
            </a:r>
            <a:r>
              <a:rPr lang="en-US" dirty="0" err="1"/>
              <a:t>Amzon</a:t>
            </a:r>
            <a:r>
              <a:rPr lang="en-US" dirty="0"/>
              <a:t> SES, SNS, CloudFront, etc.</a:t>
            </a:r>
          </a:p>
        </p:txBody>
      </p:sp>
    </p:spTree>
    <p:extLst>
      <p:ext uri="{BB962C8B-B14F-4D97-AF65-F5344CB8AC3E}">
        <p14:creationId xmlns:p14="http://schemas.microsoft.com/office/powerpoint/2010/main" val="3296566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3828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d43f7fc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dd43f7fc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561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  <a:endParaRPr lang="it"/>
          </a:p>
        </p:txBody>
      </p:sp>
    </p:spTree>
    <p:extLst>
      <p:ext uri="{BB962C8B-B14F-4D97-AF65-F5344CB8AC3E}">
        <p14:creationId xmlns:p14="http://schemas.microsoft.com/office/powerpoint/2010/main" val="53032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yesh.me/talk/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ordpress.org/about/stats/" TargetMode="Externa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hyperlink" Target="https://github.com/WordPress/WordPress/blob/master/wp-includes/class-wp-query.ph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3techs.com/technologies/details/cm-wordpress/all/al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3techs.com/technologies/details/cm-wordpress/all/all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Principle_of_least_privilege" TargetMode="External"/><Relationship Id="rId4" Type="http://schemas.openxmlformats.org/officeDocument/2006/relationships/hyperlink" Target="https://en.wikipedia.org/wiki/SOLID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ayesh.me/talk/No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0" y="2885225"/>
            <a:ext cx="9144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200C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Why, When, and How to say “No”</a:t>
            </a:r>
            <a:endParaRPr sz="2400" dirty="0">
              <a:solidFill>
                <a:srgbClr val="C200C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0" y="2045353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No!</a:t>
            </a:r>
            <a:endParaRPr sz="48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0" y="4528202"/>
            <a:ext cx="91440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100"/>
            </a:pPr>
            <a:r>
              <a:rPr lang="en-US" sz="1800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Ayesh Karunaratne | </a:t>
            </a:r>
            <a:r>
              <a:rPr lang="en-US" sz="1800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https://ayesh.me/talk/No</a:t>
            </a:r>
            <a:endParaRPr sz="1800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1094814" y="2874522"/>
            <a:ext cx="6677400" cy="2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7875" y="259683"/>
            <a:ext cx="1436150" cy="144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27A9-03C2-4D9E-B700-DEFBF8D6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19 Free Trial Customers</a:t>
            </a:r>
          </a:p>
        </p:txBody>
      </p:sp>
    </p:spTree>
    <p:extLst>
      <p:ext uri="{BB962C8B-B14F-4D97-AF65-F5344CB8AC3E}">
        <p14:creationId xmlns:p14="http://schemas.microsoft.com/office/powerpoint/2010/main" val="192751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27A9-03C2-4D9E-B700-DEFBF8D6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3 Paying Customers</a:t>
            </a:r>
          </a:p>
        </p:txBody>
      </p:sp>
    </p:spTree>
    <p:extLst>
      <p:ext uri="{BB962C8B-B14F-4D97-AF65-F5344CB8AC3E}">
        <p14:creationId xmlns:p14="http://schemas.microsoft.com/office/powerpoint/2010/main" val="11671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27A9-03C2-4D9E-B700-DEFBF8D6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$ 27 Revenue</a:t>
            </a:r>
          </a:p>
        </p:txBody>
      </p:sp>
    </p:spTree>
    <p:extLst>
      <p:ext uri="{BB962C8B-B14F-4D97-AF65-F5344CB8AC3E}">
        <p14:creationId xmlns:p14="http://schemas.microsoft.com/office/powerpoint/2010/main" val="395450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645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46050" y="1855050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Focus</a:t>
            </a:r>
            <a:endParaRPr sz="66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41992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 txBox="1"/>
          <p:nvPr/>
        </p:nvSpPr>
        <p:spPr>
          <a:xfrm>
            <a:off x="3498275" y="2141575"/>
            <a:ext cx="5435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WordPress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3309213" y="2508475"/>
            <a:ext cx="2418192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Focuses</a:t>
            </a:r>
            <a:r>
              <a:rPr lang="en-US" sz="16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 on end-users</a:t>
            </a: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7424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accessory, vector graphics&#10;&#10;Description generated with very high confidence">
            <a:extLst>
              <a:ext uri="{FF2B5EF4-FFF2-40B4-BE49-F238E27FC236}">
                <a16:creationId xmlns:a16="http://schemas.microsoft.com/office/drawing/2014/main" id="{447607EC-BF00-4E5B-8CD1-F1BD5CDAF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3153" y="680483"/>
            <a:ext cx="5066255" cy="39880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7AB6E8-3DDE-4640-AA35-B639D1304154}"/>
              </a:ext>
            </a:extLst>
          </p:cNvPr>
          <p:cNvSpPr txBox="1"/>
          <p:nvPr/>
        </p:nvSpPr>
        <p:spPr>
          <a:xfrm>
            <a:off x="6314379" y="4669055"/>
            <a:ext cx="28296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https://wordpress.org/about/stats/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7AB6E8-3DDE-4640-AA35-B639D1304154}"/>
              </a:ext>
            </a:extLst>
          </p:cNvPr>
          <p:cNvSpPr txBox="1"/>
          <p:nvPr/>
        </p:nvSpPr>
        <p:spPr>
          <a:xfrm>
            <a:off x="2093672" y="4638137"/>
            <a:ext cx="70503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https://github.com/WordPress/WordPress/blob/master/wp-includes/class-wp-query.php</a:t>
            </a:r>
            <a:endParaRPr lang="en-US" dirty="0"/>
          </a:p>
        </p:txBody>
      </p:sp>
      <p:pic>
        <p:nvPicPr>
          <p:cNvPr id="7" name="Picture 6" descr="A close up of a logo&#10;&#10;Description generated with high confidence">
            <a:extLst>
              <a:ext uri="{FF2B5EF4-FFF2-40B4-BE49-F238E27FC236}">
                <a16:creationId xmlns:a16="http://schemas.microsoft.com/office/drawing/2014/main" id="{DE55D03A-C02F-4D63-81A4-67B7003CE2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410" t="17756" r="5710" b="16541"/>
          <a:stretch/>
        </p:blipFill>
        <p:spPr>
          <a:xfrm>
            <a:off x="914400" y="1426225"/>
            <a:ext cx="7315200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9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C3CAA14-902A-48D1-9E2E-E6753F1D0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577" y="517475"/>
            <a:ext cx="6488407" cy="410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48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9CCFE6-E0FB-4C66-BF96-A2B0B659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30% of </a:t>
            </a:r>
            <a:r>
              <a:rPr lang="en-US" u="sng" dirty="0">
                <a:latin typeface="Poppins" panose="020B0604020202020204" charset="0"/>
                <a:cs typeface="Poppins" panose="020B0604020202020204" charset="0"/>
              </a:rPr>
              <a:t>the entire web 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runs on WordPress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D27E4F-A8F4-4771-A315-AFA95F7CDB5B}"/>
              </a:ext>
            </a:extLst>
          </p:cNvPr>
          <p:cNvSpPr txBox="1"/>
          <p:nvPr/>
        </p:nvSpPr>
        <p:spPr>
          <a:xfrm>
            <a:off x="4123074" y="4660673"/>
            <a:ext cx="5020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https://w3techs.com/technologies/details/cm-wordpress/all/all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3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0" y="2075349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Hallo!</a:t>
            </a: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65252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 txBox="1"/>
          <p:nvPr/>
        </p:nvSpPr>
        <p:spPr>
          <a:xfrm>
            <a:off x="0" y="2141575"/>
            <a:ext cx="8933675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Apple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0" y="2583348"/>
            <a:ext cx="9144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Focuses</a:t>
            </a:r>
            <a:r>
              <a:rPr lang="en-US" sz="16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 on simplicity and trouble-free functionality</a:t>
            </a: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6595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8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8"/>
          <p:cNvSpPr txBox="1"/>
          <p:nvPr/>
        </p:nvSpPr>
        <p:spPr>
          <a:xfrm>
            <a:off x="440640" y="3628803"/>
            <a:ext cx="9144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i="1" dirty="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Steve Jobs (Apple Worldwide Developers' Conference, 1997)</a:t>
            </a:r>
            <a:endParaRPr sz="1800" i="1" dirty="0">
              <a:solidFill>
                <a:srgbClr val="F3F3F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440640" y="2036502"/>
            <a:ext cx="8262719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18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People think </a:t>
            </a:r>
            <a:r>
              <a:rPr lang="en-US" sz="18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focus</a:t>
            </a:r>
            <a:r>
              <a:rPr lang="en-US" sz="18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means saying yes to the thing you've got to focus on. But that's not what it means at all. It means </a:t>
            </a:r>
            <a:r>
              <a:rPr lang="en-US" sz="18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saying no </a:t>
            </a:r>
            <a:r>
              <a:rPr lang="en-US" sz="18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to the hundred other good ideas that there are. You have to pick carefully. I'm actually as proud of the things we </a:t>
            </a:r>
            <a:r>
              <a:rPr lang="en-US" sz="18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haven't done </a:t>
            </a:r>
            <a:r>
              <a:rPr lang="en-US" sz="18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 the things I have done. </a:t>
            </a:r>
            <a:r>
              <a:rPr lang="en-US" sz="18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Innovation is saying no to 1,000 things</a:t>
            </a:r>
            <a:r>
              <a:rPr lang="en-US" sz="18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8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8" name="Google Shape;2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25" y="150300"/>
            <a:ext cx="2146252" cy="15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 txBox="1"/>
          <p:nvPr/>
        </p:nvSpPr>
        <p:spPr>
          <a:xfrm>
            <a:off x="317490" y="1738002"/>
            <a:ext cx="5322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5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sz="5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 rot="10800000">
            <a:off x="8171159" y="3186430"/>
            <a:ext cx="5322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5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sz="5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30168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9CCFE6-E0FB-4C66-BF96-A2B0B6596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Apple Inc: </a:t>
            </a:r>
            <a:r>
              <a:rPr lang="en-US" u="sng" dirty="0">
                <a:latin typeface="Poppins" panose="020B0604020202020204" charset="0"/>
                <a:cs typeface="Poppins" panose="020B0604020202020204" charset="0"/>
              </a:rPr>
              <a:t>$1 Trillion 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Market Cap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D27E4F-A8F4-4771-A315-AFA95F7CDB5B}"/>
              </a:ext>
            </a:extLst>
          </p:cNvPr>
          <p:cNvSpPr txBox="1"/>
          <p:nvPr/>
        </p:nvSpPr>
        <p:spPr>
          <a:xfrm>
            <a:off x="4123074" y="4660673"/>
            <a:ext cx="50209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4"/>
              </a:rPr>
              <a:t>https://w3techs.com/technologies/details/cm-wordpress/all/all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46050" y="1855050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Leadership</a:t>
            </a:r>
            <a:endParaRPr sz="66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61831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8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8"/>
          <p:cNvSpPr txBox="1"/>
          <p:nvPr/>
        </p:nvSpPr>
        <p:spPr>
          <a:xfrm>
            <a:off x="485134" y="3064152"/>
            <a:ext cx="9144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i="1" dirty="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Niklaus Wirth</a:t>
            </a:r>
            <a:endParaRPr sz="1800" i="1" dirty="0">
              <a:solidFill>
                <a:srgbClr val="F3F3F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925774" y="2235229"/>
            <a:ext cx="8262719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18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primary cause of complexity is that software vendors uncritically adopt almost any feature that users want.</a:t>
            </a:r>
            <a:endParaRPr sz="18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8" name="Google Shape;2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25" y="150300"/>
            <a:ext cx="2146252" cy="15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 txBox="1"/>
          <p:nvPr/>
        </p:nvSpPr>
        <p:spPr>
          <a:xfrm>
            <a:off x="486421" y="2107279"/>
            <a:ext cx="5322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5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sz="5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 rot="10800000">
            <a:off x="8294310" y="2913829"/>
            <a:ext cx="5322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5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sz="5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580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 txBox="1"/>
          <p:nvPr/>
        </p:nvSpPr>
        <p:spPr>
          <a:xfrm>
            <a:off x="0" y="2141575"/>
            <a:ext cx="8933675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It’s important to have a leadership that unbiasedly listens to user criticism, but still makes the decisions for the future of the project. 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0" y="2583348"/>
            <a:ext cx="9144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75852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 txBox="1"/>
          <p:nvPr/>
        </p:nvSpPr>
        <p:spPr>
          <a:xfrm>
            <a:off x="0" y="2141575"/>
            <a:ext cx="8933675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Drupal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0" y="2583348"/>
            <a:ext cx="9144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95640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 txBox="1"/>
          <p:nvPr/>
        </p:nvSpPr>
        <p:spPr>
          <a:xfrm>
            <a:off x="0" y="2141575"/>
            <a:ext cx="8933675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0" y="2583348"/>
            <a:ext cx="9144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975FAD-438E-4F23-8373-17BEAFFE1A29}"/>
              </a:ext>
            </a:extLst>
          </p:cNvPr>
          <p:cNvSpPr txBox="1"/>
          <p:nvPr/>
        </p:nvSpPr>
        <p:spPr>
          <a:xfrm>
            <a:off x="958362" y="1186962"/>
            <a:ext cx="531908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20B0604020202020204" charset="0"/>
                <a:cs typeface="Poppins" panose="020B0604020202020204" charset="0"/>
              </a:rPr>
              <a:t>Project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20B0604020202020204" charset="0"/>
                <a:cs typeface="Poppins" panose="020B0604020202020204" charset="0"/>
              </a:rPr>
              <a:t>Core Maintainers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20B0604020202020204" charset="0"/>
                <a:cs typeface="Poppins" panose="020B0604020202020204" charset="0"/>
              </a:rPr>
              <a:t>Module Maintainers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20B0604020202020204" charset="0"/>
                <a:cs typeface="Poppins" panose="020B0604020202020204" charset="0"/>
              </a:rPr>
              <a:t>Code Review Administrators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20B0604020202020204" charset="0"/>
                <a:cs typeface="Poppins" panose="020B0604020202020204" charset="0"/>
              </a:rPr>
              <a:t>Security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20B0604020202020204" charset="0"/>
                <a:cs typeface="Poppins" panose="020B0604020202020204" charset="0"/>
              </a:rPr>
              <a:t>Community Working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20B0604020202020204" charset="0"/>
                <a:cs typeface="Poppins" panose="020B0604020202020204" charset="0"/>
              </a:rPr>
              <a:t>Drupal.org and CI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20B0604020202020204" charset="0"/>
                <a:cs typeface="Poppins" panose="020B0604020202020204" charset="0"/>
              </a:rPr>
              <a:t>Drupal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Poppins" panose="020B0604020202020204" charset="0"/>
                <a:cs typeface="Poppins" panose="020B0604020202020204" charset="0"/>
              </a:rPr>
              <a:t>User Groups</a:t>
            </a:r>
          </a:p>
        </p:txBody>
      </p:sp>
    </p:spTree>
    <p:extLst>
      <p:ext uri="{BB962C8B-B14F-4D97-AF65-F5344CB8AC3E}">
        <p14:creationId xmlns:p14="http://schemas.microsoft.com/office/powerpoint/2010/main" val="216156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build="p"/>
      <p:bldP spid="2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46050" y="1855050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Communication</a:t>
            </a:r>
            <a:endParaRPr sz="66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5219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 txBox="1"/>
          <p:nvPr/>
        </p:nvSpPr>
        <p:spPr>
          <a:xfrm>
            <a:off x="0" y="2141575"/>
            <a:ext cx="8933675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Linux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0" y="2583348"/>
            <a:ext cx="9144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5678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2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2"/>
          <p:cNvSpPr/>
          <p:nvPr/>
        </p:nvSpPr>
        <p:spPr>
          <a:xfrm>
            <a:off x="3771020" y="1150690"/>
            <a:ext cx="3541200" cy="46827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2"/>
          <p:cNvSpPr txBox="1"/>
          <p:nvPr/>
        </p:nvSpPr>
        <p:spPr>
          <a:xfrm>
            <a:off x="3671614" y="608667"/>
            <a:ext cx="54354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Ayesh Karunaratne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3671614" y="1172121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C200C2"/>
                </a:solidFill>
                <a:latin typeface="Poppins"/>
                <a:ea typeface="Poppins"/>
                <a:cs typeface="Poppins"/>
                <a:sym typeface="Poppins"/>
              </a:rPr>
              <a:t>Freelance Software Architect </a:t>
            </a:r>
            <a:endParaRPr sz="20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4084545" y="2786076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@</a:t>
            </a:r>
            <a:r>
              <a:rPr lang="en-US" sz="2000" dirty="0" err="1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Ayeshlive</a:t>
            </a:r>
            <a:endParaRPr sz="2000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A5DB7A-07C1-40EA-B354-B846337ED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754" y="419099"/>
            <a:ext cx="3438860" cy="4305302"/>
          </a:xfrm>
          <a:prstGeom prst="rect">
            <a:avLst/>
          </a:prstGeom>
          <a:ln>
            <a:noFill/>
          </a:ln>
          <a:effectLst>
            <a:outerShdw blurRad="139700" algn="tl" rotWithShape="0">
              <a:srgbClr val="000000">
                <a:alpha val="42000"/>
              </a:srgbClr>
            </a:outerShdw>
            <a:softEdge rad="25400"/>
          </a:effectLst>
        </p:spPr>
      </p:pic>
      <p:sp>
        <p:nvSpPr>
          <p:cNvPr id="19" name="Google Shape;168;p22">
            <a:extLst>
              <a:ext uri="{FF2B5EF4-FFF2-40B4-BE49-F238E27FC236}">
                <a16:creationId xmlns:a16="http://schemas.microsoft.com/office/drawing/2014/main" id="{6465F3AF-0B28-4B2D-B5FF-7CC57F2D13A2}"/>
              </a:ext>
            </a:extLst>
          </p:cNvPr>
          <p:cNvSpPr txBox="1"/>
          <p:nvPr/>
        </p:nvSpPr>
        <p:spPr>
          <a:xfrm>
            <a:off x="4084546" y="2091277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https://ayesh.me</a:t>
            </a:r>
            <a:endParaRPr sz="2000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" name="Google Shape;168;p22">
            <a:extLst>
              <a:ext uri="{FF2B5EF4-FFF2-40B4-BE49-F238E27FC236}">
                <a16:creationId xmlns:a16="http://schemas.microsoft.com/office/drawing/2014/main" id="{1A9B53C3-736A-4274-91DD-90C65EBD9509}"/>
              </a:ext>
            </a:extLst>
          </p:cNvPr>
          <p:cNvSpPr txBox="1"/>
          <p:nvPr/>
        </p:nvSpPr>
        <p:spPr>
          <a:xfrm>
            <a:off x="4106975" y="2408077"/>
            <a:ext cx="48267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Ayesh</a:t>
            </a:r>
            <a:endParaRPr sz="2000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696920-BF12-4AAB-9276-6C1923232D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1020" y="2898352"/>
            <a:ext cx="313526" cy="3135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65FE444-7CD6-447C-A579-74E751F011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021" y="2183720"/>
            <a:ext cx="313525" cy="313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91C4F2-3A9C-47C5-BE22-AE5F45FBD7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1021" y="2530096"/>
            <a:ext cx="313525" cy="313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 panose="020B0604020202020204" charset="0"/>
              <a:cs typeface="Poppins" panose="020B0604020202020204" charset="0"/>
            </a:endParaRPr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 txBox="1"/>
          <p:nvPr/>
        </p:nvSpPr>
        <p:spPr>
          <a:xfrm>
            <a:off x="0" y="2141575"/>
            <a:ext cx="8933675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500" b="1" dirty="0">
                <a:solidFill>
                  <a:srgbClr val="3D3D3D"/>
                </a:solidFill>
                <a:latin typeface="Poppins" panose="020B0604020202020204" charset="0"/>
                <a:ea typeface="Poppins"/>
                <a:cs typeface="Poppins" panose="020B0604020202020204" charset="0"/>
                <a:sym typeface="Poppins"/>
              </a:rPr>
              <a:t>17 Unix Rules</a:t>
            </a:r>
            <a:endParaRPr sz="2500" b="1" dirty="0">
              <a:solidFill>
                <a:srgbClr val="3D3D3D"/>
              </a:solidFill>
              <a:latin typeface="Poppins" panose="020B0604020202020204" charset="0"/>
              <a:ea typeface="Poppins"/>
              <a:cs typeface="Poppins" panose="020B0604020202020204" charset="0"/>
              <a:sym typeface="Poppins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0" y="2583348"/>
            <a:ext cx="9144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200C2"/>
              </a:solidFill>
              <a:latin typeface="Poppins" panose="020B0604020202020204" charset="0"/>
              <a:ea typeface="Poppins"/>
              <a:cs typeface="Poppins" panose="020B0604020202020204" charset="0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59FB4B-D4A1-445D-B48D-15F47E5B58EF}"/>
              </a:ext>
            </a:extLst>
          </p:cNvPr>
          <p:cNvSpPr txBox="1"/>
          <p:nvPr/>
        </p:nvSpPr>
        <p:spPr>
          <a:xfrm>
            <a:off x="474921" y="4309730"/>
            <a:ext cx="1770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Modularity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53231B-2189-4D24-8D52-4D32B517AF59}"/>
              </a:ext>
            </a:extLst>
          </p:cNvPr>
          <p:cNvSpPr txBox="1"/>
          <p:nvPr/>
        </p:nvSpPr>
        <p:spPr>
          <a:xfrm>
            <a:off x="2141864" y="762763"/>
            <a:ext cx="18341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Generation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00ACC5-9647-4D83-97B4-2AEFE8CFBD89}"/>
              </a:ext>
            </a:extLst>
          </p:cNvPr>
          <p:cNvSpPr txBox="1"/>
          <p:nvPr/>
        </p:nvSpPr>
        <p:spPr>
          <a:xfrm>
            <a:off x="1174301" y="1298280"/>
            <a:ext cx="18565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Extensibility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9E1207-F352-4547-949D-B64F59897B29}"/>
              </a:ext>
            </a:extLst>
          </p:cNvPr>
          <p:cNvSpPr txBox="1"/>
          <p:nvPr/>
        </p:nvSpPr>
        <p:spPr>
          <a:xfrm>
            <a:off x="6602619" y="2656710"/>
            <a:ext cx="18517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Robustness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A59039-43B3-4412-BA9E-DA8610ED9CC7}"/>
              </a:ext>
            </a:extLst>
          </p:cNvPr>
          <p:cNvSpPr txBox="1"/>
          <p:nvPr/>
        </p:nvSpPr>
        <p:spPr>
          <a:xfrm>
            <a:off x="2808659" y="3149374"/>
            <a:ext cx="15840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Diversity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4441A-A586-4939-AE8C-19C5652EA72A}"/>
              </a:ext>
            </a:extLst>
          </p:cNvPr>
          <p:cNvSpPr txBox="1"/>
          <p:nvPr/>
        </p:nvSpPr>
        <p:spPr>
          <a:xfrm>
            <a:off x="5122524" y="1286107"/>
            <a:ext cx="1465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Silence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815D37-2CD5-4D96-BB8D-6C7E6F8AAB40}"/>
              </a:ext>
            </a:extLst>
          </p:cNvPr>
          <p:cNvSpPr txBox="1"/>
          <p:nvPr/>
        </p:nvSpPr>
        <p:spPr>
          <a:xfrm>
            <a:off x="1288605" y="2592371"/>
            <a:ext cx="18101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Separation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61A79E-61C8-4CD1-940A-B3422F79F2AA}"/>
              </a:ext>
            </a:extLst>
          </p:cNvPr>
          <p:cNvSpPr txBox="1"/>
          <p:nvPr/>
        </p:nvSpPr>
        <p:spPr>
          <a:xfrm>
            <a:off x="5292645" y="4093538"/>
            <a:ext cx="17684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Parsimony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DF34AE-C459-4978-A653-166A1E5BDBE7}"/>
              </a:ext>
            </a:extLst>
          </p:cNvPr>
          <p:cNvSpPr txBox="1"/>
          <p:nvPr/>
        </p:nvSpPr>
        <p:spPr>
          <a:xfrm>
            <a:off x="6147482" y="1959525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Transparency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7F4D64-60D1-4D03-BCC5-49B46BF3562D}"/>
              </a:ext>
            </a:extLst>
          </p:cNvPr>
          <p:cNvSpPr txBox="1"/>
          <p:nvPr/>
        </p:nvSpPr>
        <p:spPr>
          <a:xfrm>
            <a:off x="3982671" y="454986"/>
            <a:ext cx="1404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Clarity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42708D-4B3A-497A-A3B1-F12EAA45D3D3}"/>
              </a:ext>
            </a:extLst>
          </p:cNvPr>
          <p:cNvSpPr txBox="1"/>
          <p:nvPr/>
        </p:nvSpPr>
        <p:spPr>
          <a:xfrm>
            <a:off x="394580" y="3451050"/>
            <a:ext cx="1685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Simplicity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E9BE0F-BB34-4AAB-B14D-4D78FE2854A0}"/>
              </a:ext>
            </a:extLst>
          </p:cNvPr>
          <p:cNvSpPr txBox="1"/>
          <p:nvPr/>
        </p:nvSpPr>
        <p:spPr>
          <a:xfrm>
            <a:off x="2598579" y="3915807"/>
            <a:ext cx="2191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Representation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22A8E4-CADF-4C3B-B1B9-4E4A389BCC76}"/>
              </a:ext>
            </a:extLst>
          </p:cNvPr>
          <p:cNvSpPr txBox="1"/>
          <p:nvPr/>
        </p:nvSpPr>
        <p:spPr>
          <a:xfrm>
            <a:off x="4650443" y="3393248"/>
            <a:ext cx="2063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Least Surprise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7044D7-C0D6-4DB4-BBE1-52353B161704}"/>
              </a:ext>
            </a:extLst>
          </p:cNvPr>
          <p:cNvSpPr txBox="1"/>
          <p:nvPr/>
        </p:nvSpPr>
        <p:spPr>
          <a:xfrm>
            <a:off x="2389862" y="1782170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Economy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4B8118-E719-4777-A3DD-1AA1A51EFAA9}"/>
              </a:ext>
            </a:extLst>
          </p:cNvPr>
          <p:cNvSpPr txBox="1"/>
          <p:nvPr/>
        </p:nvSpPr>
        <p:spPr>
          <a:xfrm>
            <a:off x="5947632" y="554791"/>
            <a:ext cx="1393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Repair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CC9129-35F6-47FD-927E-6F7C73CB106F}"/>
              </a:ext>
            </a:extLst>
          </p:cNvPr>
          <p:cNvSpPr txBox="1"/>
          <p:nvPr/>
        </p:nvSpPr>
        <p:spPr>
          <a:xfrm>
            <a:off x="210325" y="1977134"/>
            <a:ext cx="1973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Composition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5CCF78-CA0C-440D-A6F7-8F9EA7E12A5D}"/>
              </a:ext>
            </a:extLst>
          </p:cNvPr>
          <p:cNvSpPr txBox="1"/>
          <p:nvPr/>
        </p:nvSpPr>
        <p:spPr>
          <a:xfrm>
            <a:off x="6802469" y="3737910"/>
            <a:ext cx="19672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Rule of Optimization</a:t>
            </a:r>
          </a:p>
        </p:txBody>
      </p:sp>
    </p:spTree>
    <p:extLst>
      <p:ext uri="{BB962C8B-B14F-4D97-AF65-F5344CB8AC3E}">
        <p14:creationId xmlns:p14="http://schemas.microsoft.com/office/powerpoint/2010/main" val="143083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87BC3FA5-7B25-4890-B01E-21EE7C742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78428"/>
            <a:ext cx="9144000" cy="610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24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 txBox="1"/>
          <p:nvPr/>
        </p:nvSpPr>
        <p:spPr>
          <a:xfrm>
            <a:off x="0" y="2141575"/>
            <a:ext cx="8933675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Documentation leaves less room for surprises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When the leadership says “No”.</a:t>
            </a: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0" y="2583348"/>
            <a:ext cx="9144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11590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 txBox="1"/>
          <p:nvPr/>
        </p:nvSpPr>
        <p:spPr>
          <a:xfrm>
            <a:off x="0" y="2141575"/>
            <a:ext cx="8933675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Being friendly and cheerful helps to have an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Active and loyal community.</a:t>
            </a:r>
          </a:p>
        </p:txBody>
      </p:sp>
      <p:sp>
        <p:nvSpPr>
          <p:cNvPr id="269" name="Google Shape;269;p29"/>
          <p:cNvSpPr txBox="1"/>
          <p:nvPr/>
        </p:nvSpPr>
        <p:spPr>
          <a:xfrm>
            <a:off x="0" y="2583348"/>
            <a:ext cx="9144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B5DB0E-DD0F-410F-818D-906C0B319287}"/>
              </a:ext>
            </a:extLst>
          </p:cNvPr>
          <p:cNvSpPr txBox="1"/>
          <p:nvPr/>
        </p:nvSpPr>
        <p:spPr>
          <a:xfrm>
            <a:off x="595221" y="3550016"/>
            <a:ext cx="79535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Saying no isn’t fun, but “</a:t>
            </a: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Your contribution doesn’t match this project’s criteria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” feels less </a:t>
            </a:r>
          </a:p>
          <a:p>
            <a:pPr algn="ctr"/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personal than “</a:t>
            </a:r>
            <a:r>
              <a:rPr lang="en-US" i="1" dirty="0">
                <a:latin typeface="Poppins" panose="020B0604020202020204" charset="0"/>
                <a:cs typeface="Poppins" panose="020B0604020202020204" charset="0"/>
              </a:rPr>
              <a:t>I don’t like your contribution</a:t>
            </a: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”.</a:t>
            </a:r>
          </a:p>
          <a:p>
            <a:pPr algn="ctr"/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Symfony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Poppins" panose="020B0604020202020204" charset="0"/>
                <a:cs typeface="Poppins" panose="020B0604020202020204" charset="0"/>
              </a:rPr>
              <a:t>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841433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/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4B91FB-3686-40D9-B7E3-7D94857331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131" y="423699"/>
            <a:ext cx="6155420" cy="429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1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B3923061-6690-4C44-8988-939CAE6CEB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495" y="1426225"/>
            <a:ext cx="7295009" cy="274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0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46050" y="1855050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Extensibility</a:t>
            </a:r>
            <a:endParaRPr sz="66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64721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8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8"/>
          <p:cNvSpPr txBox="1"/>
          <p:nvPr/>
        </p:nvSpPr>
        <p:spPr>
          <a:xfrm>
            <a:off x="468766" y="3254929"/>
            <a:ext cx="9144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800" i="1" dirty="0">
                <a:solidFill>
                  <a:srgbClr val="F3F3F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Niklaus Wirth</a:t>
            </a:r>
            <a:endParaRPr sz="1800" i="1" dirty="0">
              <a:solidFill>
                <a:srgbClr val="F3F3F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468766" y="2235229"/>
            <a:ext cx="8719727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US" sz="18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Our ultimate goal is extensible programming (EP). By this, we </a:t>
            </a:r>
          </a:p>
          <a:p>
            <a:pPr lvl="0">
              <a:buClr>
                <a:schemeClr val="dk1"/>
              </a:buClr>
              <a:buSzPts val="1100"/>
            </a:pPr>
            <a:r>
              <a:rPr lang="en-US" sz="18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mean the construction of hierarchies of modules, each module adding new functionality to the system.</a:t>
            </a:r>
            <a:endParaRPr sz="18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8" name="Google Shape;24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225" y="150300"/>
            <a:ext cx="2146252" cy="1599499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8"/>
          <p:cNvSpPr txBox="1"/>
          <p:nvPr/>
        </p:nvSpPr>
        <p:spPr>
          <a:xfrm>
            <a:off x="468766" y="1877171"/>
            <a:ext cx="5322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5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sz="5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 rot="10800000">
            <a:off x="8294310" y="2913829"/>
            <a:ext cx="5322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5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“</a:t>
            </a:r>
            <a:endParaRPr sz="5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29295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29"/>
          <p:cNvSpPr txBox="1"/>
          <p:nvPr/>
        </p:nvSpPr>
        <p:spPr>
          <a:xfrm>
            <a:off x="0" y="2141575"/>
            <a:ext cx="8933675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9" name="Google Shape;269;p29"/>
          <p:cNvSpPr txBox="1"/>
          <p:nvPr/>
        </p:nvSpPr>
        <p:spPr>
          <a:xfrm>
            <a:off x="0" y="2583348"/>
            <a:ext cx="9144000" cy="3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C200C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65E673-C5FB-4717-8657-717BCAFE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Approaches for Extensibility in Code</a:t>
            </a:r>
            <a:br>
              <a:rPr lang="en-US" dirty="0">
                <a:latin typeface="Poppins" panose="020B0604020202020204" charset="0"/>
                <a:cs typeface="Poppins" panose="020B0604020202020204" charset="0"/>
              </a:rPr>
            </a:br>
            <a:endParaRPr lang="en-US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0F33B9-1BBD-4252-9938-BEB244E3AC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SOLID principles </a:t>
            </a:r>
            <a:r>
              <a:rPr lang="en-US" sz="800" dirty="0">
                <a:hlinkClick r:id="rId4"/>
              </a:rPr>
              <a:t>(link)</a:t>
            </a: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Principle of least privilege (for security)</a:t>
            </a:r>
            <a:r>
              <a:rPr lang="en-US" sz="800" dirty="0">
                <a:hlinkClick r:id="rId5"/>
              </a:rPr>
              <a:t>(link)</a:t>
            </a:r>
            <a:endParaRPr lang="en-US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Finely defined support 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API versions, Semantic versioning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Plugin-based architecture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Hierarchy of leadership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5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build="p"/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FE376A-F455-46A0-A3C2-90970C9D2E10}"/>
              </a:ext>
            </a:extLst>
          </p:cNvPr>
          <p:cNvSpPr txBox="1"/>
          <p:nvPr/>
        </p:nvSpPr>
        <p:spPr>
          <a:xfrm>
            <a:off x="0" y="4469397"/>
            <a:ext cx="9144000" cy="3077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buAutoNum type="arabicPeriod"/>
            </a:pPr>
            <a:r>
              <a:rPr lang="en-US" i="1" dirty="0"/>
              <a:t>[dramatic pause]</a:t>
            </a:r>
          </a:p>
        </p:txBody>
      </p:sp>
    </p:spTree>
    <p:extLst>
      <p:ext uri="{BB962C8B-B14F-4D97-AF65-F5344CB8AC3E}">
        <p14:creationId xmlns:p14="http://schemas.microsoft.com/office/powerpoint/2010/main" val="143447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Shape 56"/>
          <p:cNvSpPr txBox="1"/>
          <p:nvPr/>
        </p:nvSpPr>
        <p:spPr>
          <a:xfrm>
            <a:off x="2399250" y="3050774"/>
            <a:ext cx="4345500" cy="4841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dirty="0">
                <a:solidFill>
                  <a:srgbClr val="4C697D"/>
                </a:solidFill>
                <a:latin typeface="Glass Antiqua"/>
                <a:ea typeface="Glass Antiqua"/>
                <a:cs typeface="Glass Antiqua"/>
                <a:sym typeface="Glass Antiqua"/>
              </a:rPr>
              <a:t>PHP 7+</a:t>
            </a:r>
            <a:endParaRPr lang="it" sz="3000" dirty="0">
              <a:solidFill>
                <a:srgbClr val="4C697D"/>
              </a:solidFill>
              <a:latin typeface="Glass Antiqua"/>
              <a:ea typeface="Glass Antiqua"/>
              <a:cs typeface="Glass Antiqua"/>
              <a:sym typeface="Glass Antiqua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2394400" y="3534974"/>
            <a:ext cx="4345500" cy="25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500" dirty="0">
                <a:solidFill>
                  <a:srgbClr val="666666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The why’s and the how’s</a:t>
            </a:r>
            <a:endParaRPr lang="it" sz="1500" dirty="0">
              <a:solidFill>
                <a:srgbClr val="66666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2394400" y="4188425"/>
            <a:ext cx="4345500" cy="25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1300" dirty="0">
                <a:solidFill>
                  <a:srgbClr val="666666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rPr>
              <a:t>Ayesh Karunaratne</a:t>
            </a:r>
            <a:endParaRPr lang="it" sz="1300" dirty="0">
              <a:solidFill>
                <a:srgbClr val="666666"/>
              </a:solidFill>
              <a:latin typeface="Montserrat ExtraLight"/>
              <a:ea typeface="Montserrat ExtraLight"/>
              <a:cs typeface="Montserrat ExtraLight"/>
              <a:sym typeface="Montserrat ExtraLigh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6900A4-8D4D-4BA9-9107-2A24705D84BA}"/>
              </a:ext>
            </a:extLst>
          </p:cNvPr>
          <p:cNvSpPr txBox="1"/>
          <p:nvPr/>
        </p:nvSpPr>
        <p:spPr>
          <a:xfrm>
            <a:off x="0" y="4479569"/>
            <a:ext cx="9144000" cy="3077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So… One of the reviews of that presentation was that my English dialect was hard to follow.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32B71A-AA72-42BC-A267-33E6023DAFBF}"/>
              </a:ext>
            </a:extLst>
          </p:cNvPr>
          <p:cNvSpPr txBox="1"/>
          <p:nvPr/>
        </p:nvSpPr>
        <p:spPr>
          <a:xfrm>
            <a:off x="-4850" y="4481134"/>
            <a:ext cx="9144000" cy="3077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buAutoNum type="arabicPeriod"/>
            </a:pPr>
            <a:r>
              <a:rPr lang="en-US" dirty="0"/>
              <a:t>For this time, I have added English subtitles to the presentation.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6BAD80-1071-4DB5-87B8-3814EB27A9E0}"/>
              </a:ext>
            </a:extLst>
          </p:cNvPr>
          <p:cNvSpPr txBox="1"/>
          <p:nvPr/>
        </p:nvSpPr>
        <p:spPr>
          <a:xfrm>
            <a:off x="0" y="4478004"/>
            <a:ext cx="9144000" cy="3077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buAutoNum type="arabicPeriod"/>
            </a:pPr>
            <a:r>
              <a:rPr lang="en-US" dirty="0"/>
              <a:t>Just look at the bottom of the screen.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0D46353-B987-4085-961E-37218072770F}"/>
              </a:ext>
            </a:extLst>
          </p:cNvPr>
          <p:cNvSpPr txBox="1"/>
          <p:nvPr/>
        </p:nvSpPr>
        <p:spPr>
          <a:xfrm>
            <a:off x="-9700" y="4464131"/>
            <a:ext cx="9144000" cy="3077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buAutoNum type="arabicPeriod"/>
            </a:pPr>
            <a:r>
              <a:rPr lang="en-US" dirty="0"/>
              <a:t>No, I’m just joking… I’m not natively English, and if you have any questions, please, um… raise your hand.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96B208-6989-4C12-B34F-F439E380414C}"/>
              </a:ext>
            </a:extLst>
          </p:cNvPr>
          <p:cNvSpPr txBox="1"/>
          <p:nvPr/>
        </p:nvSpPr>
        <p:spPr>
          <a:xfrm>
            <a:off x="0" y="4469397"/>
            <a:ext cx="9144000" cy="30777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>
              <a:buAutoNum type="arabicPeriod"/>
            </a:pPr>
            <a:r>
              <a:rPr lang="en-US" i="1" dirty="0"/>
              <a:t>[audience clearly confused]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24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378941" y="1290469"/>
            <a:ext cx="3616412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Focus</a:t>
            </a: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201;p24">
            <a:extLst>
              <a:ext uri="{FF2B5EF4-FFF2-40B4-BE49-F238E27FC236}">
                <a16:creationId xmlns:a16="http://schemas.microsoft.com/office/drawing/2014/main" id="{515FB0FB-379D-4F06-B7CE-1E7BC759D303}"/>
              </a:ext>
            </a:extLst>
          </p:cNvPr>
          <p:cNvSpPr txBox="1"/>
          <p:nvPr/>
        </p:nvSpPr>
        <p:spPr>
          <a:xfrm>
            <a:off x="-238898" y="3022190"/>
            <a:ext cx="5189839" cy="86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Leadership</a:t>
            </a: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" name="Google Shape;201;p24">
            <a:extLst>
              <a:ext uri="{FF2B5EF4-FFF2-40B4-BE49-F238E27FC236}">
                <a16:creationId xmlns:a16="http://schemas.microsoft.com/office/drawing/2014/main" id="{31BF1E6E-1633-4844-A21D-0E6DA3563949}"/>
              </a:ext>
            </a:extLst>
          </p:cNvPr>
          <p:cNvSpPr txBox="1"/>
          <p:nvPr/>
        </p:nvSpPr>
        <p:spPr>
          <a:xfrm>
            <a:off x="3702907" y="1290469"/>
            <a:ext cx="5189839" cy="86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Communication</a:t>
            </a: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" name="Google Shape;201;p24">
            <a:extLst>
              <a:ext uri="{FF2B5EF4-FFF2-40B4-BE49-F238E27FC236}">
                <a16:creationId xmlns:a16="http://schemas.microsoft.com/office/drawing/2014/main" id="{3F33BF05-B0F1-4ACB-912C-EE601F5F0784}"/>
              </a:ext>
            </a:extLst>
          </p:cNvPr>
          <p:cNvSpPr txBox="1"/>
          <p:nvPr/>
        </p:nvSpPr>
        <p:spPr>
          <a:xfrm>
            <a:off x="3995353" y="3022190"/>
            <a:ext cx="5189839" cy="867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Extensibility</a:t>
            </a:r>
            <a:endParaRPr sz="4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75764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5" grpId="0"/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46050" y="1855050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The Less Is More</a:t>
            </a:r>
            <a:endParaRPr sz="66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16630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9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37900" y="228850"/>
            <a:ext cx="1095775" cy="110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C9CC327-527F-4475-BB60-8800473D2B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728" y="370478"/>
            <a:ext cx="4402544" cy="440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0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96;p24">
            <a:extLst>
              <a:ext uri="{FF2B5EF4-FFF2-40B4-BE49-F238E27FC236}">
                <a16:creationId xmlns:a16="http://schemas.microsoft.com/office/drawing/2014/main" id="{3307C385-2125-4949-9512-8C20D747916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4"/>
          <p:cNvSpPr txBox="1"/>
          <p:nvPr/>
        </p:nvSpPr>
        <p:spPr>
          <a:xfrm>
            <a:off x="46050" y="1855050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Thank You</a:t>
            </a:r>
            <a:endParaRPr sz="66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Google Shape;201;p24">
            <a:extLst>
              <a:ext uri="{FF2B5EF4-FFF2-40B4-BE49-F238E27FC236}">
                <a16:creationId xmlns:a16="http://schemas.microsoft.com/office/drawing/2014/main" id="{3FCAD47D-75CA-4E2C-BA0A-C0F13EBF0FA7}"/>
              </a:ext>
            </a:extLst>
          </p:cNvPr>
          <p:cNvSpPr txBox="1"/>
          <p:nvPr/>
        </p:nvSpPr>
        <p:spPr>
          <a:xfrm>
            <a:off x="46050" y="2695050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  <a:latin typeface="Poppins"/>
                <a:ea typeface="Poppins"/>
                <a:cs typeface="Poppins"/>
                <a:sym typeface="Poppins"/>
              </a:rPr>
              <a:t>Danke</a:t>
            </a:r>
            <a:endParaRPr sz="2400" b="1" dirty="0">
              <a:solidFill>
                <a:schemeClr val="bg1">
                  <a:lumMod val="95000"/>
                </a:schemeClr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967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1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0"/>
          <p:cNvSpPr/>
          <p:nvPr/>
        </p:nvSpPr>
        <p:spPr>
          <a:xfrm>
            <a:off x="0" y="0"/>
            <a:ext cx="9144000" cy="51018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0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0"/>
          <p:cNvSpPr txBox="1"/>
          <p:nvPr/>
        </p:nvSpPr>
        <p:spPr>
          <a:xfrm>
            <a:off x="742225" y="1078925"/>
            <a:ext cx="7450500" cy="14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35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Become a Drupal contributor Friday from 9am</a:t>
            </a:r>
            <a:endParaRPr sz="3500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p30"/>
          <p:cNvSpPr/>
          <p:nvPr/>
        </p:nvSpPr>
        <p:spPr>
          <a:xfrm>
            <a:off x="1128764" y="2389568"/>
            <a:ext cx="6677400" cy="24900"/>
          </a:xfrm>
          <a:prstGeom prst="rect">
            <a:avLst/>
          </a:prstGeom>
          <a:gradFill>
            <a:gsLst>
              <a:gs pos="0">
                <a:srgbClr val="FFFFFF"/>
              </a:gs>
              <a:gs pos="100000">
                <a:srgbClr val="B3B3B3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EEEEEE"/>
              </a:solidFill>
            </a:endParaRPr>
          </a:p>
        </p:txBody>
      </p:sp>
      <p:sp>
        <p:nvSpPr>
          <p:cNvPr id="278" name="Google Shape;278;p30"/>
          <p:cNvSpPr txBox="1"/>
          <p:nvPr/>
        </p:nvSpPr>
        <p:spPr>
          <a:xfrm>
            <a:off x="1643875" y="2503925"/>
            <a:ext cx="5647200" cy="18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●"/>
            </a:pPr>
            <a:r>
              <a:rPr lang="it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First timers workshop</a:t>
            </a:r>
            <a:endParaRPr sz="2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●"/>
            </a:pPr>
            <a:r>
              <a:rPr lang="it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Mentored contribution</a:t>
            </a:r>
            <a:endParaRPr sz="2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406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Poppins"/>
              <a:buChar char="●"/>
            </a:pPr>
            <a:r>
              <a:rPr lang="it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General contribution</a:t>
            </a:r>
            <a:endParaRPr sz="2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/>
          <p:nvPr/>
        </p:nvSpPr>
        <p:spPr>
          <a:xfrm>
            <a:off x="0" y="0"/>
            <a:ext cx="9144000" cy="1335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0" y="4968450"/>
            <a:ext cx="9144000" cy="17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0" y="2885225"/>
            <a:ext cx="9144000" cy="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C200C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Why, When, and How to say “No”</a:t>
            </a:r>
            <a:endParaRPr sz="2400" dirty="0">
              <a:solidFill>
                <a:srgbClr val="C200C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16" name="Google Shape;116;p18"/>
          <p:cNvSpPr txBox="1"/>
          <p:nvPr/>
        </p:nvSpPr>
        <p:spPr>
          <a:xfrm>
            <a:off x="0" y="2045353"/>
            <a:ext cx="90519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No!</a:t>
            </a:r>
            <a:endParaRPr sz="4800" b="1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0" y="4528202"/>
            <a:ext cx="9144000" cy="5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buSzPts val="1100"/>
            </a:pPr>
            <a:r>
              <a:rPr lang="en-US" sz="1800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</a:rPr>
              <a:t>Ayesh Karunaratne | </a:t>
            </a:r>
            <a:r>
              <a:rPr lang="en-US" sz="1800" dirty="0">
                <a:solidFill>
                  <a:srgbClr val="3D3D3D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https://ayesh.me/talk/No</a:t>
            </a:r>
            <a:endParaRPr sz="1800" dirty="0">
              <a:solidFill>
                <a:srgbClr val="3D3D3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18"/>
          <p:cNvSpPr/>
          <p:nvPr/>
        </p:nvSpPr>
        <p:spPr>
          <a:xfrm>
            <a:off x="1094814" y="2874522"/>
            <a:ext cx="6677400" cy="24900"/>
          </a:xfrm>
          <a:prstGeom prst="rect">
            <a:avLst/>
          </a:prstGeom>
          <a:gradFill>
            <a:gsLst>
              <a:gs pos="0">
                <a:srgbClr val="6D9EEB"/>
              </a:gs>
              <a:gs pos="100000">
                <a:srgbClr val="C200C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7875" y="259683"/>
            <a:ext cx="1436150" cy="1444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6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3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4"/>
          <p:cNvSpPr txBox="1"/>
          <p:nvPr/>
        </p:nvSpPr>
        <p:spPr>
          <a:xfrm>
            <a:off x="46050" y="1426206"/>
            <a:ext cx="9051900" cy="229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No!</a:t>
            </a:r>
            <a:endParaRPr sz="15000" b="1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420487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14:window dir="vert"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84F1-8C89-4785-8EC8-73E7CE4F4366}"/>
              </a:ext>
            </a:extLst>
          </p:cNvPr>
          <p:cNvSpPr txBox="1"/>
          <p:nvPr/>
        </p:nvSpPr>
        <p:spPr>
          <a:xfrm>
            <a:off x="3189249" y="2371695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ACME REVIEWS INC.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331BAE1-894B-49DB-AD89-A850E238EC54}"/>
              </a:ext>
            </a:extLst>
          </p:cNvPr>
          <p:cNvCxnSpPr/>
          <p:nvPr/>
        </p:nvCxnSpPr>
        <p:spPr>
          <a:xfrm>
            <a:off x="4330995" y="2771805"/>
            <a:ext cx="0" cy="41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9F50F1A-79C6-450E-91CF-C1E8A297CEC2}"/>
              </a:ext>
            </a:extLst>
          </p:cNvPr>
          <p:cNvSpPr txBox="1"/>
          <p:nvPr/>
        </p:nvSpPr>
        <p:spPr>
          <a:xfrm>
            <a:off x="3664688" y="3189767"/>
            <a:ext cx="1468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Review platform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A2E658-AC3E-40E5-9443-AED2E0CBA1D9}"/>
              </a:ext>
            </a:extLst>
          </p:cNvPr>
          <p:cNvCxnSpPr>
            <a:cxnSpLocks/>
          </p:cNvCxnSpPr>
          <p:nvPr/>
        </p:nvCxnSpPr>
        <p:spPr>
          <a:xfrm flipV="1">
            <a:off x="4330994" y="1908041"/>
            <a:ext cx="0" cy="463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1D8F474-5DA0-4D71-B988-6F8FD8F0F4FF}"/>
              </a:ext>
            </a:extLst>
          </p:cNvPr>
          <p:cNvSpPr txBox="1"/>
          <p:nvPr/>
        </p:nvSpPr>
        <p:spPr>
          <a:xfrm>
            <a:off x="3358613" y="1645956"/>
            <a:ext cx="19447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Coupon code platform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CF7FF7-2A09-4AC5-9179-F0C41B8E7F09}"/>
              </a:ext>
            </a:extLst>
          </p:cNvPr>
          <p:cNvCxnSpPr>
            <a:cxnSpLocks/>
          </p:cNvCxnSpPr>
          <p:nvPr/>
        </p:nvCxnSpPr>
        <p:spPr>
          <a:xfrm flipV="1">
            <a:off x="5812465" y="2041451"/>
            <a:ext cx="964019" cy="4426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C769062-62FB-4FB9-9889-B1709F7401F0}"/>
              </a:ext>
            </a:extLst>
          </p:cNvPr>
          <p:cNvSpPr txBox="1"/>
          <p:nvPr/>
        </p:nvSpPr>
        <p:spPr>
          <a:xfrm>
            <a:off x="6061076" y="1736491"/>
            <a:ext cx="194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User Ranking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2374F9F-065A-4BC1-ACFB-9BA173A856E8}"/>
              </a:ext>
            </a:extLst>
          </p:cNvPr>
          <p:cNvCxnSpPr>
            <a:cxnSpLocks/>
          </p:cNvCxnSpPr>
          <p:nvPr/>
        </p:nvCxnSpPr>
        <p:spPr>
          <a:xfrm>
            <a:off x="5592726" y="2771805"/>
            <a:ext cx="637953" cy="41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94C463E-C4CE-4B97-A24B-BE0CBA34D932}"/>
              </a:ext>
            </a:extLst>
          </p:cNvPr>
          <p:cNvSpPr txBox="1"/>
          <p:nvPr/>
        </p:nvSpPr>
        <p:spPr>
          <a:xfrm>
            <a:off x="5954750" y="3190269"/>
            <a:ext cx="194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Contact Users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2C69D80-1081-43C4-8C4F-A07A4954D536}"/>
              </a:ext>
            </a:extLst>
          </p:cNvPr>
          <p:cNvCxnSpPr>
            <a:cxnSpLocks/>
          </p:cNvCxnSpPr>
          <p:nvPr/>
        </p:nvCxnSpPr>
        <p:spPr>
          <a:xfrm>
            <a:off x="6457507" y="3497544"/>
            <a:ext cx="0" cy="337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36C85754-090A-46EE-A3BD-0BB34FD0576D}"/>
              </a:ext>
            </a:extLst>
          </p:cNvPr>
          <p:cNvSpPr txBox="1"/>
          <p:nvPr/>
        </p:nvSpPr>
        <p:spPr>
          <a:xfrm>
            <a:off x="5812465" y="3814252"/>
            <a:ext cx="1318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Chat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D6C4415-C04C-417B-AABE-A9E11BD9B594}"/>
              </a:ext>
            </a:extLst>
          </p:cNvPr>
          <p:cNvCxnSpPr>
            <a:cxnSpLocks/>
          </p:cNvCxnSpPr>
          <p:nvPr/>
        </p:nvCxnSpPr>
        <p:spPr>
          <a:xfrm>
            <a:off x="6457507" y="4142586"/>
            <a:ext cx="0" cy="337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B8EDF3D4-B222-486B-A737-5E48FEA7B494}"/>
              </a:ext>
            </a:extLst>
          </p:cNvPr>
          <p:cNvSpPr txBox="1"/>
          <p:nvPr/>
        </p:nvSpPr>
        <p:spPr>
          <a:xfrm>
            <a:off x="5812465" y="4459294"/>
            <a:ext cx="1318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Anonymous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430B704-080D-4A56-BF99-52250EE6A3D6}"/>
              </a:ext>
            </a:extLst>
          </p:cNvPr>
          <p:cNvCxnSpPr/>
          <p:nvPr/>
        </p:nvCxnSpPr>
        <p:spPr>
          <a:xfrm>
            <a:off x="4330995" y="3468938"/>
            <a:ext cx="0" cy="41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EFEDF6D-34B9-422E-B7A6-1DFC32AC8B88}"/>
              </a:ext>
            </a:extLst>
          </p:cNvPr>
          <p:cNvSpPr txBox="1"/>
          <p:nvPr/>
        </p:nvSpPr>
        <p:spPr>
          <a:xfrm>
            <a:off x="3502081" y="3885261"/>
            <a:ext cx="16578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Custom Questions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B08A85-1DA5-4167-B7B2-1BBF1DECEE38}"/>
              </a:ext>
            </a:extLst>
          </p:cNvPr>
          <p:cNvCxnSpPr/>
          <p:nvPr/>
        </p:nvCxnSpPr>
        <p:spPr>
          <a:xfrm>
            <a:off x="4330995" y="4151743"/>
            <a:ext cx="0" cy="41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E861C94-39DD-4A1D-A9E8-B12F3FE92347}"/>
              </a:ext>
            </a:extLst>
          </p:cNvPr>
          <p:cNvSpPr txBox="1"/>
          <p:nvPr/>
        </p:nvSpPr>
        <p:spPr>
          <a:xfrm>
            <a:off x="3745737" y="4569705"/>
            <a:ext cx="1170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Full Surveys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30E4857-75EA-42CC-968E-946CF76C275F}"/>
              </a:ext>
            </a:extLst>
          </p:cNvPr>
          <p:cNvCxnSpPr>
            <a:cxnSpLocks/>
            <a:stCxn id="16" idx="1"/>
            <a:endCxn id="13" idx="3"/>
          </p:cNvCxnSpPr>
          <p:nvPr/>
        </p:nvCxnSpPr>
        <p:spPr>
          <a:xfrm flipH="1" flipV="1">
            <a:off x="5303376" y="1799845"/>
            <a:ext cx="757700" cy="90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0CCF6C1-49E3-406D-B1B3-DE968076ACDA}"/>
              </a:ext>
            </a:extLst>
          </p:cNvPr>
          <p:cNvCxnSpPr>
            <a:cxnSpLocks/>
          </p:cNvCxnSpPr>
          <p:nvPr/>
        </p:nvCxnSpPr>
        <p:spPr>
          <a:xfrm flipV="1">
            <a:off x="4330993" y="1197425"/>
            <a:ext cx="0" cy="463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E84C3CF-132E-43CA-942E-0489DA72268E}"/>
              </a:ext>
            </a:extLst>
          </p:cNvPr>
          <p:cNvSpPr txBox="1"/>
          <p:nvPr/>
        </p:nvSpPr>
        <p:spPr>
          <a:xfrm>
            <a:off x="3249607" y="929095"/>
            <a:ext cx="21627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Coupon code aggregator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5F58307-CCC7-46B4-8964-57DF187E9579}"/>
              </a:ext>
            </a:extLst>
          </p:cNvPr>
          <p:cNvCxnSpPr>
            <a:cxnSpLocks/>
          </p:cNvCxnSpPr>
          <p:nvPr/>
        </p:nvCxnSpPr>
        <p:spPr>
          <a:xfrm flipV="1">
            <a:off x="4330993" y="470566"/>
            <a:ext cx="0" cy="463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6550B996-F78D-4BE0-9F3F-BC132876DB7C}"/>
              </a:ext>
            </a:extLst>
          </p:cNvPr>
          <p:cNvSpPr txBox="1"/>
          <p:nvPr/>
        </p:nvSpPr>
        <p:spPr>
          <a:xfrm>
            <a:off x="3644247" y="208156"/>
            <a:ext cx="13003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Affiliate codes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2FFB61E-6CDC-4F03-8214-BBCDE1E93910}"/>
              </a:ext>
            </a:extLst>
          </p:cNvPr>
          <p:cNvCxnSpPr>
            <a:cxnSpLocks/>
          </p:cNvCxnSpPr>
          <p:nvPr/>
        </p:nvCxnSpPr>
        <p:spPr>
          <a:xfrm flipV="1">
            <a:off x="6687877" y="1191180"/>
            <a:ext cx="0" cy="463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F04C37D1-366B-4BDE-B388-6A9A65000C47}"/>
              </a:ext>
            </a:extLst>
          </p:cNvPr>
          <p:cNvSpPr txBox="1"/>
          <p:nvPr/>
        </p:nvSpPr>
        <p:spPr>
          <a:xfrm>
            <a:off x="6000755" y="889648"/>
            <a:ext cx="1180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Gamification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1DF3496-0DFE-4D61-A7FC-EE40C9E977C1}"/>
              </a:ext>
            </a:extLst>
          </p:cNvPr>
          <p:cNvCxnSpPr>
            <a:cxnSpLocks/>
          </p:cNvCxnSpPr>
          <p:nvPr/>
        </p:nvCxnSpPr>
        <p:spPr>
          <a:xfrm flipV="1">
            <a:off x="6662700" y="625325"/>
            <a:ext cx="0" cy="303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2D64B39-D31D-449B-8CCA-0E12FB4DE7C6}"/>
              </a:ext>
            </a:extLst>
          </p:cNvPr>
          <p:cNvSpPr txBox="1"/>
          <p:nvPr/>
        </p:nvSpPr>
        <p:spPr>
          <a:xfrm>
            <a:off x="5950772" y="341213"/>
            <a:ext cx="1479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Useless Badges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3011999-363F-42C4-B93A-D840B576E55F}"/>
              </a:ext>
            </a:extLst>
          </p:cNvPr>
          <p:cNvCxnSpPr>
            <a:cxnSpLocks/>
          </p:cNvCxnSpPr>
          <p:nvPr/>
        </p:nvCxnSpPr>
        <p:spPr>
          <a:xfrm flipH="1">
            <a:off x="2714328" y="2571750"/>
            <a:ext cx="4749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470C82F0-76D4-493A-AD28-9E4B1B3616FD}"/>
              </a:ext>
            </a:extLst>
          </p:cNvPr>
          <p:cNvSpPr txBox="1"/>
          <p:nvPr/>
        </p:nvSpPr>
        <p:spPr>
          <a:xfrm>
            <a:off x="1165627" y="2417388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Referral platform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7551C5D-6417-42B2-98E2-65C6AB7115C4}"/>
              </a:ext>
            </a:extLst>
          </p:cNvPr>
          <p:cNvCxnSpPr/>
          <p:nvPr/>
        </p:nvCxnSpPr>
        <p:spPr>
          <a:xfrm>
            <a:off x="1946975" y="2743199"/>
            <a:ext cx="0" cy="41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3E177EDA-BABD-4D97-AE06-821FE5EF6B30}"/>
              </a:ext>
            </a:extLst>
          </p:cNvPr>
          <p:cNvSpPr txBox="1"/>
          <p:nvPr/>
        </p:nvSpPr>
        <p:spPr>
          <a:xfrm>
            <a:off x="879066" y="3174831"/>
            <a:ext cx="2154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Generate/Validate codes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918E09F-35DB-4E8F-8CA6-435DD23DF9D6}"/>
              </a:ext>
            </a:extLst>
          </p:cNvPr>
          <p:cNvCxnSpPr/>
          <p:nvPr/>
        </p:nvCxnSpPr>
        <p:spPr>
          <a:xfrm>
            <a:off x="1946975" y="3449386"/>
            <a:ext cx="0" cy="41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A6084A5-D4A7-4C46-BD46-35BC7A5CDD57}"/>
              </a:ext>
            </a:extLst>
          </p:cNvPr>
          <p:cNvSpPr txBox="1"/>
          <p:nvPr/>
        </p:nvSpPr>
        <p:spPr>
          <a:xfrm>
            <a:off x="1117949" y="3885260"/>
            <a:ext cx="16482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Payment Handling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68395A0-32AC-4D8C-B3EA-7768E25B9B82}"/>
              </a:ext>
            </a:extLst>
          </p:cNvPr>
          <p:cNvCxnSpPr/>
          <p:nvPr/>
        </p:nvCxnSpPr>
        <p:spPr>
          <a:xfrm>
            <a:off x="1951897" y="4135319"/>
            <a:ext cx="0" cy="417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C79B4393-CEB7-40EE-8CA4-416E9BD8882B}"/>
              </a:ext>
            </a:extLst>
          </p:cNvPr>
          <p:cNvSpPr txBox="1"/>
          <p:nvPr/>
        </p:nvSpPr>
        <p:spPr>
          <a:xfrm>
            <a:off x="968867" y="4569705"/>
            <a:ext cx="20361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Local Payment Options</a:t>
            </a:r>
          </a:p>
        </p:txBody>
      </p:sp>
      <p:cxnSp>
        <p:nvCxnSpPr>
          <p:cNvPr id="64" name="Connector: Curved 63">
            <a:extLst>
              <a:ext uri="{FF2B5EF4-FFF2-40B4-BE49-F238E27FC236}">
                <a16:creationId xmlns:a16="http://schemas.microsoft.com/office/drawing/2014/main" id="{A412C0B6-2199-4591-88DD-DF56382DB591}"/>
              </a:ext>
            </a:extLst>
          </p:cNvPr>
          <p:cNvCxnSpPr>
            <a:stCxn id="57" idx="3"/>
            <a:endCxn id="13" idx="1"/>
          </p:cNvCxnSpPr>
          <p:nvPr/>
        </p:nvCxnSpPr>
        <p:spPr>
          <a:xfrm flipV="1">
            <a:off x="2766157" y="1799845"/>
            <a:ext cx="592456" cy="2239304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2901036-9190-4562-98EE-CB33D756844C}"/>
              </a:ext>
            </a:extLst>
          </p:cNvPr>
          <p:cNvCxnSpPr>
            <a:cxnSpLocks/>
          </p:cNvCxnSpPr>
          <p:nvPr/>
        </p:nvCxnSpPr>
        <p:spPr>
          <a:xfrm flipH="1" flipV="1">
            <a:off x="2119143" y="1976921"/>
            <a:ext cx="1130464" cy="4513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555C9429-2928-4606-9485-0B311762AC95}"/>
              </a:ext>
            </a:extLst>
          </p:cNvPr>
          <p:cNvSpPr txBox="1"/>
          <p:nvPr/>
        </p:nvSpPr>
        <p:spPr>
          <a:xfrm>
            <a:off x="1403735" y="1671961"/>
            <a:ext cx="194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Localization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DB3E545E-4BE7-4C73-889D-5753CF3E0FB6}"/>
              </a:ext>
            </a:extLst>
          </p:cNvPr>
          <p:cNvCxnSpPr>
            <a:cxnSpLocks/>
            <a:stCxn id="66" idx="0"/>
          </p:cNvCxnSpPr>
          <p:nvPr/>
        </p:nvCxnSpPr>
        <p:spPr>
          <a:xfrm flipV="1">
            <a:off x="2376117" y="1243305"/>
            <a:ext cx="239115" cy="428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F317C825-034D-4641-963C-ECE9C195DD76}"/>
              </a:ext>
            </a:extLst>
          </p:cNvPr>
          <p:cNvSpPr txBox="1"/>
          <p:nvPr/>
        </p:nvSpPr>
        <p:spPr>
          <a:xfrm>
            <a:off x="2079650" y="935527"/>
            <a:ext cx="110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Time zones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5579F733-9774-44F2-B042-1A4FEB7438EB}"/>
              </a:ext>
            </a:extLst>
          </p:cNvPr>
          <p:cNvCxnSpPr>
            <a:cxnSpLocks/>
          </p:cNvCxnSpPr>
          <p:nvPr/>
        </p:nvCxnSpPr>
        <p:spPr>
          <a:xfrm flipH="1" flipV="1">
            <a:off x="1449103" y="1232800"/>
            <a:ext cx="239749" cy="4391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6D99001-DB46-4932-9C9B-21A58AA14201}"/>
              </a:ext>
            </a:extLst>
          </p:cNvPr>
          <p:cNvSpPr txBox="1"/>
          <p:nvPr/>
        </p:nvSpPr>
        <p:spPr>
          <a:xfrm>
            <a:off x="913521" y="925022"/>
            <a:ext cx="110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Languages</a:t>
            </a: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CAEABBAB-7A99-485F-A545-C1D611046572}"/>
              </a:ext>
            </a:extLst>
          </p:cNvPr>
          <p:cNvCxnSpPr>
            <a:cxnSpLocks/>
            <a:stCxn id="66" idx="1"/>
          </p:cNvCxnSpPr>
          <p:nvPr/>
        </p:nvCxnSpPr>
        <p:spPr>
          <a:xfrm flipH="1" flipV="1">
            <a:off x="641137" y="1605514"/>
            <a:ext cx="762598" cy="220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F2C9C261-D5BB-4AFF-AB94-28A3CF41CE05}"/>
              </a:ext>
            </a:extLst>
          </p:cNvPr>
          <p:cNvSpPr txBox="1"/>
          <p:nvPr/>
        </p:nvSpPr>
        <p:spPr>
          <a:xfrm>
            <a:off x="105554" y="1297735"/>
            <a:ext cx="1109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Currency</a:t>
            </a:r>
          </a:p>
        </p:txBody>
      </p:sp>
      <p:cxnSp>
        <p:nvCxnSpPr>
          <p:cNvPr id="77" name="Connector: Curved 76">
            <a:extLst>
              <a:ext uri="{FF2B5EF4-FFF2-40B4-BE49-F238E27FC236}">
                <a16:creationId xmlns:a16="http://schemas.microsoft.com/office/drawing/2014/main" id="{59149599-DFD5-4519-8045-8280D808A631}"/>
              </a:ext>
            </a:extLst>
          </p:cNvPr>
          <p:cNvCxnSpPr>
            <a:cxnSpLocks/>
            <a:stCxn id="57" idx="1"/>
          </p:cNvCxnSpPr>
          <p:nvPr/>
        </p:nvCxnSpPr>
        <p:spPr>
          <a:xfrm rot="10800000">
            <a:off x="293817" y="1605517"/>
            <a:ext cx="824133" cy="243363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or: Curved 79">
            <a:extLst>
              <a:ext uri="{FF2B5EF4-FFF2-40B4-BE49-F238E27FC236}">
                <a16:creationId xmlns:a16="http://schemas.microsoft.com/office/drawing/2014/main" id="{83CE722B-0806-4FFD-8F2E-0AA7BF3F7344}"/>
              </a:ext>
            </a:extLst>
          </p:cNvPr>
          <p:cNvCxnSpPr>
            <a:cxnSpLocks/>
          </p:cNvCxnSpPr>
          <p:nvPr/>
        </p:nvCxnSpPr>
        <p:spPr>
          <a:xfrm rot="16200000" flipV="1">
            <a:off x="1019658" y="1521534"/>
            <a:ext cx="2785854" cy="2249377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or: Curved 81">
            <a:extLst>
              <a:ext uri="{FF2B5EF4-FFF2-40B4-BE49-F238E27FC236}">
                <a16:creationId xmlns:a16="http://schemas.microsoft.com/office/drawing/2014/main" id="{4BE0DD8F-18F7-4438-B166-B68A44B0B60E}"/>
              </a:ext>
            </a:extLst>
          </p:cNvPr>
          <p:cNvCxnSpPr>
            <a:cxnSpLocks/>
            <a:stCxn id="13" idx="0"/>
          </p:cNvCxnSpPr>
          <p:nvPr/>
        </p:nvCxnSpPr>
        <p:spPr>
          <a:xfrm rot="16200000" flipV="1">
            <a:off x="2821557" y="136517"/>
            <a:ext cx="376735" cy="264214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9616AE19-2B05-4F6F-8D83-0B3F743CD6EC}"/>
              </a:ext>
            </a:extLst>
          </p:cNvPr>
          <p:cNvCxnSpPr>
            <a:cxnSpLocks/>
            <a:endCxn id="86" idx="1"/>
          </p:cNvCxnSpPr>
          <p:nvPr/>
        </p:nvCxnSpPr>
        <p:spPr>
          <a:xfrm flipV="1">
            <a:off x="5954750" y="2593774"/>
            <a:ext cx="964087" cy="124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0B8EF425-82D8-4916-8423-70275C95F597}"/>
              </a:ext>
            </a:extLst>
          </p:cNvPr>
          <p:cNvSpPr txBox="1"/>
          <p:nvPr/>
        </p:nvSpPr>
        <p:spPr>
          <a:xfrm>
            <a:off x="6918837" y="2439885"/>
            <a:ext cx="1944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Consumers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3A354D0-0502-4B9E-869B-467258D97EF0}"/>
              </a:ext>
            </a:extLst>
          </p:cNvPr>
          <p:cNvCxnSpPr>
            <a:cxnSpLocks/>
          </p:cNvCxnSpPr>
          <p:nvPr/>
        </p:nvCxnSpPr>
        <p:spPr>
          <a:xfrm>
            <a:off x="7732554" y="2743199"/>
            <a:ext cx="0" cy="435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55849043-A336-45A8-A2CE-6B53D8713BD1}"/>
              </a:ext>
            </a:extLst>
          </p:cNvPr>
          <p:cNvSpPr txBox="1"/>
          <p:nvPr/>
        </p:nvSpPr>
        <p:spPr>
          <a:xfrm>
            <a:off x="7180886" y="3194848"/>
            <a:ext cx="13184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Social Login</a:t>
            </a:r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49BCE3A1-A863-42FC-805C-455AB3F0028D}"/>
              </a:ext>
            </a:extLst>
          </p:cNvPr>
          <p:cNvCxnSpPr>
            <a:cxnSpLocks/>
          </p:cNvCxnSpPr>
          <p:nvPr/>
        </p:nvCxnSpPr>
        <p:spPr>
          <a:xfrm>
            <a:off x="7909256" y="3523052"/>
            <a:ext cx="0" cy="337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id="{6B3A29BA-ECAB-4D17-9BBF-C790AA777EE6}"/>
              </a:ext>
            </a:extLst>
          </p:cNvPr>
          <p:cNvSpPr txBox="1"/>
          <p:nvPr/>
        </p:nvSpPr>
        <p:spPr>
          <a:xfrm>
            <a:off x="7264214" y="3839760"/>
            <a:ext cx="1318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Security, duplicates</a:t>
            </a:r>
          </a:p>
        </p:txBody>
      </p:sp>
    </p:spTree>
    <p:extLst>
      <p:ext uri="{BB962C8B-B14F-4D97-AF65-F5344CB8AC3E}">
        <p14:creationId xmlns:p14="http://schemas.microsoft.com/office/powerpoint/2010/main" val="273481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"/>
                            </p:stCondLst>
                            <p:childTnLst>
                              <p:par>
                                <p:cTn id="3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"/>
                            </p:stCondLst>
                            <p:childTnLst>
                              <p:par>
                                <p:cTn id="4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1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1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3" dur="1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1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4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"/>
                            </p:stCondLst>
                            <p:childTnLst>
                              <p:par>
                                <p:cTn id="7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1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1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"/>
                            </p:stCondLst>
                            <p:childTnLst>
                              <p:par>
                                <p:cTn id="8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6" dur="1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1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"/>
                            </p:stCondLst>
                            <p:childTnLst>
                              <p:par>
                                <p:cTn id="10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7" dur="1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3" dur="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"/>
                            </p:stCondLst>
                            <p:childTnLst>
                              <p:par>
                                <p:cTn id="1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8" dur="1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1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5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"/>
                            </p:stCondLst>
                            <p:childTnLst>
                              <p:par>
                                <p:cTn id="13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0" dur="1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6" dur="1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"/>
                            </p:stCondLst>
                            <p:childTnLst>
                              <p:par>
                                <p:cTn id="1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1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1" dur="1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7" dur="1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"/>
                            </p:stCondLst>
                            <p:childTnLst>
                              <p:par>
                                <p:cTn id="15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2" dur="1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8" dur="1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"/>
                            </p:stCondLst>
                            <p:childTnLst>
                              <p:par>
                                <p:cTn id="17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3" dur="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9" dur="1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"/>
                            </p:stCondLst>
                            <p:childTnLst>
                              <p:par>
                                <p:cTn id="18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4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9" dur="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5" dur="1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"/>
                            </p:stCondLst>
                            <p:childTnLst>
                              <p:par>
                                <p:cTn id="19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0" dur="1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6" dur="1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"/>
                            </p:stCondLst>
                            <p:childTnLst>
                              <p:par>
                                <p:cTn id="20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1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1" dur="1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1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5" dur="1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"/>
                            </p:stCondLst>
                            <p:childTnLst>
                              <p:par>
                                <p:cTn id="2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1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0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1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4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300"/>
                            </p:stCondLst>
                            <p:childTnLst>
                              <p:par>
                                <p:cTn id="2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1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9" dur="1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4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9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4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0" dur="1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"/>
                            </p:stCondLst>
                            <p:childTnLst>
                              <p:par>
                                <p:cTn id="25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5" dur="1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1" dur="1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100"/>
                            </p:stCondLst>
                            <p:childTnLst>
                              <p:par>
                                <p:cTn id="26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1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6" dur="1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1" dur="1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2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100"/>
                            </p:stCondLst>
                            <p:childTnLst>
                              <p:par>
                                <p:cTn id="27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1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7" dur="1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6" grpId="0"/>
      <p:bldP spid="20" grpId="0"/>
      <p:bldP spid="27" grpId="0"/>
      <p:bldP spid="30" grpId="0"/>
      <p:bldP spid="32" grpId="0"/>
      <p:bldP spid="34" grpId="0"/>
      <p:bldP spid="39" grpId="0"/>
      <p:bldP spid="41" grpId="0"/>
      <p:bldP spid="43" grpId="0"/>
      <p:bldP spid="45" grpId="0"/>
      <p:bldP spid="50" grpId="0"/>
      <p:bldP spid="55" grpId="0"/>
      <p:bldP spid="57" grpId="0"/>
      <p:bldP spid="59" grpId="0"/>
      <p:bldP spid="66" grpId="0"/>
      <p:bldP spid="69" grpId="0"/>
      <p:bldP spid="72" grpId="0"/>
      <p:bldP spid="75" grpId="0"/>
      <p:bldP spid="86" grpId="0"/>
      <p:bldP spid="93" grpId="0"/>
      <p:bldP spid="9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27A9-03C2-4D9E-B700-DEFBF8D6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19 Months</a:t>
            </a:r>
          </a:p>
        </p:txBody>
      </p:sp>
    </p:spTree>
    <p:extLst>
      <p:ext uri="{BB962C8B-B14F-4D97-AF65-F5344CB8AC3E}">
        <p14:creationId xmlns:p14="http://schemas.microsoft.com/office/powerpoint/2010/main" val="162803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027A9-03C2-4D9E-B700-DEFBF8D60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Cost $ 70,000</a:t>
            </a:r>
          </a:p>
        </p:txBody>
      </p:sp>
    </p:spTree>
    <p:extLst>
      <p:ext uri="{BB962C8B-B14F-4D97-AF65-F5344CB8AC3E}">
        <p14:creationId xmlns:p14="http://schemas.microsoft.com/office/powerpoint/2010/main" val="272385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1131</Words>
  <Application>Microsoft Office PowerPoint</Application>
  <PresentationFormat>On-screen Show (16:9)</PresentationFormat>
  <Paragraphs>172</Paragraphs>
  <Slides>45</Slides>
  <Notes>45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Poppins</vt:lpstr>
      <vt:lpstr>Glass Antiqua</vt:lpstr>
      <vt:lpstr>Arial</vt:lpstr>
      <vt:lpstr>Montserrat ExtraLight</vt:lpstr>
      <vt:lpstr>Montserrat Light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19 Months</vt:lpstr>
      <vt:lpstr>Cost $ 70,000</vt:lpstr>
      <vt:lpstr>19 Free Trial Customers</vt:lpstr>
      <vt:lpstr>3 Paying Customers</vt:lpstr>
      <vt:lpstr>$ 27 Revenue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30% of the entire web runs on WordPress</vt:lpstr>
      <vt:lpstr>PowerPoint Presentation</vt:lpstr>
      <vt:lpstr>PowerPoint Presentation</vt:lpstr>
      <vt:lpstr>Apple Inc: $1 Trillion Market 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Approaches for Extensibility in Code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Ayesh Karunaratne</dc:creator>
  <cp:lastModifiedBy>Ayesh Karunaratne</cp:lastModifiedBy>
  <cp:revision>61</cp:revision>
  <dcterms:modified xsi:type="dcterms:W3CDTF">2018-09-11T08:08:00Z</dcterms:modified>
</cp:coreProperties>
</file>